
<file path=[Content_Types].xml><?xml version="1.0" encoding="utf-8"?>
<Types xmlns="http://schemas.openxmlformats.org/package/2006/content-types">
  <Default Extension="png" ContentType="image/png"/>
  <Default Extension="jfif"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756" r:id="rId67"/>
    <p:sldId id="757"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756"/>
            <p14:sldId id="757"/>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4C3"/>
    <a:srgbClr val="7A859E"/>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68" d="100"/>
          <a:sy n="68" d="100"/>
        </p:scale>
        <p:origin x="768" y="66"/>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18.5.2021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414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jqueryui.com/datepicker/"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hyperlink" Target="https://coca-colahellenic.com/" TargetMode="External"/><Relationship Id="rId18" Type="http://schemas.openxmlformats.org/officeDocument/2006/relationships/image" Target="../media/image77.png"/><Relationship Id="rId3" Type="http://schemas.openxmlformats.org/officeDocument/2006/relationships/hyperlink" Target="http://www.infragistics.com/" TargetMode="External"/><Relationship Id="rId21" Type="http://schemas.openxmlformats.org/officeDocument/2006/relationships/image" Target="../media/image79.png"/><Relationship Id="rId7" Type="http://schemas.openxmlformats.org/officeDocument/2006/relationships/hyperlink" Target="http://www.postbank.bg/" TargetMode="External"/><Relationship Id="rId12" Type="http://schemas.openxmlformats.org/officeDocument/2006/relationships/image" Target="../media/image74.jpeg"/><Relationship Id="rId17" Type="http://schemas.openxmlformats.org/officeDocument/2006/relationships/hyperlink" Target="https://www.zuehlke.com/" TargetMode="External"/><Relationship Id="rId2" Type="http://schemas.openxmlformats.org/officeDocument/2006/relationships/notesSlide" Target="../notesSlides/notesSlide59.xml"/><Relationship Id="rId16" Type="http://schemas.openxmlformats.org/officeDocument/2006/relationships/image" Target="../media/image76.png"/><Relationship Id="rId20" Type="http://schemas.openxmlformats.org/officeDocument/2006/relationships/image" Target="../media/image78.jfif"/><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hyperlink" Target="https://motion-software.com/" TargetMode="External"/><Relationship Id="rId5" Type="http://schemas.openxmlformats.org/officeDocument/2006/relationships/hyperlink" Target="https://www.indeavr.com/en" TargetMode="External"/><Relationship Id="rId15" Type="http://schemas.openxmlformats.org/officeDocument/2006/relationships/hyperlink" Target="https://www.xs-software.com/" TargetMode="External"/><Relationship Id="rId10" Type="http://schemas.openxmlformats.org/officeDocument/2006/relationships/image" Target="../media/image73.png"/><Relationship Id="rId19" Type="http://schemas.openxmlformats.org/officeDocument/2006/relationships/hyperlink" Target="https://www.softwaregroup.com/" TargetMode="External"/><Relationship Id="rId4" Type="http://schemas.openxmlformats.org/officeDocument/2006/relationships/image" Target="../media/image70.png"/><Relationship Id="rId9" Type="http://schemas.openxmlformats.org/officeDocument/2006/relationships/hyperlink" Target="http://smartit.bg/" TargetMode="External"/><Relationship Id="rId14" Type="http://schemas.openxmlformats.org/officeDocument/2006/relationships/image" Target="../media/image75.png"/><Relationship Id="rId22"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ee.bg/" TargetMode="Externa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codexio.b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a:t>
            </a:r>
            <a:r>
              <a:rPr lang="en-US" sz="5000" dirty="0" smtClean="0"/>
              <a:t>Software</a:t>
            </a:r>
            <a:r>
              <a:rPr lang="bg-BG" sz="5000" dirty="0" smtClean="0"/>
              <a:t> </a:t>
            </a:r>
            <a:r>
              <a:rPr lang="en-US" sz="5000" dirty="0" smtClean="0"/>
              <a:t>Engineering </a:t>
            </a:r>
            <a:r>
              <a:rPr lang="en-US" sz="5000" dirty="0"/>
              <a:t>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r>
              <a:rPr lang="en-US" dirty="0"/>
              <a:t>Basic </a:t>
            </a:r>
            <a:r>
              <a:rPr lang="en-US" b="1" dirty="0">
                <a:solidFill>
                  <a:schemeClr val="bg1"/>
                </a:solidFill>
              </a:rPr>
              <a:t>mathematical concepts </a:t>
            </a:r>
            <a:r>
              <a:rPr lang="en-US" dirty="0"/>
              <a:t>related to programming</a:t>
            </a:r>
          </a:p>
          <a:p>
            <a:pPr lvl="1"/>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r>
              <a:rPr lang="en-US" b="1" dirty="0">
                <a:solidFill>
                  <a:schemeClr val="bg1"/>
                </a:solidFill>
              </a:rPr>
              <a:t>Statistics</a:t>
            </a:r>
            <a:r>
              <a:rPr lang="en-US" b="1" dirty="0"/>
              <a:t> </a:t>
            </a:r>
            <a:r>
              <a:rPr lang="en-US" dirty="0"/>
              <a:t>concepts (used in machine learning)</a:t>
            </a:r>
          </a:p>
          <a:p>
            <a:pPr lvl="1"/>
            <a:r>
              <a:rPr lang="en-US" b="1" dirty="0">
                <a:solidFill>
                  <a:schemeClr val="bg1"/>
                </a:solidFill>
              </a:rPr>
              <a:t>Algorithm complexity</a:t>
            </a:r>
            <a:r>
              <a:rPr lang="en-US" dirty="0">
                <a:solidFill>
                  <a:schemeClr val="bg1"/>
                </a:solidFill>
              </a:rPr>
              <a:t> </a:t>
            </a:r>
            <a:r>
              <a:rPr lang="en-US" dirty="0"/>
              <a:t>(estimate the speed)</a:t>
            </a:r>
          </a:p>
          <a:p>
            <a:pPr lvl="1"/>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lumMod val="75000"/>
                  </a:schemeClr>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r>
              <a:rPr lang="en-US" b="1" dirty="0" smtClean="0">
                <a:solidFill>
                  <a:schemeClr val="bg1"/>
                </a:solidFill>
              </a:rPr>
              <a:t>Inheritance</a:t>
            </a:r>
            <a:r>
              <a:rPr lang="en-US" dirty="0" smtClean="0"/>
              <a:t> allows classes to </a:t>
            </a:r>
            <a:r>
              <a:rPr lang="en-US" b="1" dirty="0" smtClean="0">
                <a:solidFill>
                  <a:schemeClr val="bg1"/>
                </a:solidFill>
              </a:rPr>
              <a:t>inherit data and functionality </a:t>
            </a:r>
            <a:r>
              <a:rPr lang="en-US" dirty="0" smtClean="0"/>
              <a:t>from a </a:t>
            </a:r>
            <a:r>
              <a:rPr lang="en-US" b="1" dirty="0" smtClean="0">
                <a:solidFill>
                  <a:schemeClr val="bg1"/>
                </a:solidFill>
              </a:rPr>
              <a:t>parent class</a:t>
            </a:r>
            <a:r>
              <a:rPr lang="en-US" dirty="0" smtClean="0">
                <a:solidFill>
                  <a:schemeClr val="bg1"/>
                </a:solidFill>
              </a:rPr>
              <a:t> </a:t>
            </a:r>
            <a:r>
              <a:rPr lang="en-US" dirty="0" smtClean="0"/>
              <a:t>(base class)</a:t>
            </a:r>
          </a:p>
          <a:p>
            <a:pPr lvl="1"/>
            <a:r>
              <a:rPr lang="en-US" b="1" dirty="0" smtClean="0">
                <a:solidFill>
                  <a:schemeClr val="bg1"/>
                </a:solidFill>
              </a:rPr>
              <a:t>Interface</a:t>
            </a:r>
            <a:r>
              <a:rPr lang="en-US" b="1" dirty="0" smtClean="0"/>
              <a:t> </a:t>
            </a:r>
            <a:r>
              <a:rPr lang="en-US" dirty="0"/>
              <a:t>– defines abstract actions</a:t>
            </a:r>
          </a:p>
          <a:p>
            <a:pPr lvl="2"/>
            <a:r>
              <a:rPr lang="en-US" dirty="0"/>
              <a:t>Actions to be implemented in descendent classes</a:t>
            </a:r>
          </a:p>
          <a:p>
            <a:pPr lvl="1"/>
            <a:r>
              <a:rPr lang="en-US" b="1" dirty="0" smtClean="0">
                <a:solidFill>
                  <a:schemeClr val="bg1"/>
                </a:solidFill>
              </a:rPr>
              <a:t>Abstract class</a:t>
            </a:r>
            <a:r>
              <a:rPr lang="en-US" dirty="0" smtClean="0">
                <a:solidFill>
                  <a:schemeClr val="bg1"/>
                </a:solidFill>
              </a:rPr>
              <a:t> </a:t>
            </a:r>
            <a:r>
              <a:rPr lang="en-US" dirty="0" smtClean="0"/>
              <a:t>– </a:t>
            </a:r>
            <a:r>
              <a:rPr lang="en-US" dirty="0"/>
              <a:t>abstraction, e.g. </a:t>
            </a:r>
            <a:r>
              <a:rPr lang="en-US" sz="3398" b="1" dirty="0">
                <a:solidFill>
                  <a:schemeClr val="bg1"/>
                </a:solidFill>
                <a:latin typeface="Consolas" panose="020B0609020204030204" pitchFamily="49" charset="0"/>
              </a:rPr>
              <a:t>Figure</a:t>
            </a:r>
          </a:p>
          <a:p>
            <a:pPr lvl="2"/>
            <a:r>
              <a:rPr lang="en-US" dirty="0"/>
              <a:t>Defines data + actions + abstract actions</a:t>
            </a:r>
          </a:p>
          <a:p>
            <a:pPr lvl="1"/>
            <a:r>
              <a:rPr lang="en-US" b="1" dirty="0" smtClean="0">
                <a:solidFill>
                  <a:schemeClr val="bg1"/>
                </a:solidFill>
              </a:rPr>
              <a:t>Concrete class</a:t>
            </a:r>
            <a:r>
              <a:rPr lang="en-US" dirty="0" smtClean="0">
                <a:solidFill>
                  <a:schemeClr val="bg1"/>
                </a:solidFill>
              </a:rPr>
              <a:t> </a:t>
            </a:r>
            <a:r>
              <a:rPr lang="en-US" dirty="0" smtClean="0"/>
              <a:t>– </a:t>
            </a:r>
            <a:r>
              <a:rPr lang="en-US" dirty="0"/>
              <a:t>e.g. </a:t>
            </a:r>
            <a:r>
              <a:rPr lang="en-US" sz="3398" b="1" dirty="0">
                <a:solidFill>
                  <a:schemeClr val="bg1"/>
                </a:solidFill>
                <a:latin typeface="Consolas" panose="020B0609020204030204" pitchFamily="49" charset="0"/>
              </a:rPr>
              <a:t>Circle</a:t>
            </a:r>
            <a:r>
              <a:rPr lang="en-US" dirty="0"/>
              <a:t>, </a:t>
            </a:r>
            <a:r>
              <a:rPr lang="en-US" b="1" dirty="0">
                <a:solidFill>
                  <a:schemeClr val="bg1"/>
                </a:solidFill>
                <a:latin typeface="Consolas" panose="020B0609020204030204" pitchFamily="49" charset="0"/>
              </a:rPr>
              <a:t>Rectangle</a:t>
            </a:r>
          </a:p>
          <a:p>
            <a:pPr lvl="2"/>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abstract class</a:t>
            </a:r>
            <a:r>
              <a:rPr lang="en-US" sz="2400" dirty="0">
                <a:solidFill>
                  <a:schemeClr val="tx1"/>
                </a:solidFill>
              </a:rPr>
              <a:t> 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lumMod val="75000"/>
                  </a:schemeClr>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Circle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Rectangle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pPr>
            <a:r>
              <a:rPr lang="en-US" b="1" dirty="0">
                <a:solidFill>
                  <a:schemeClr val="bg1"/>
                </a:solidFill>
              </a:rPr>
              <a:t>Functional programming</a:t>
            </a:r>
            <a:r>
              <a:rPr lang="en-US" dirty="0"/>
              <a:t> (FP)</a:t>
            </a:r>
          </a:p>
          <a:p>
            <a:pPr lvl="1">
              <a:lnSpc>
                <a:spcPct val="110000"/>
              </a:lnSpc>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pPr>
            <a:r>
              <a:rPr lang="en-US" b="1" dirty="0" smtClean="0">
                <a:solidFill>
                  <a:schemeClr val="bg1"/>
                </a:solidFill>
              </a:rPr>
              <a:t>Declarative</a:t>
            </a:r>
            <a:r>
              <a:rPr lang="en-US" dirty="0" smtClean="0"/>
              <a:t> programing approach (not </a:t>
            </a:r>
            <a:r>
              <a:rPr lang="en-US" b="1" dirty="0" smtClean="0">
                <a:solidFill>
                  <a:schemeClr val="bg1"/>
                </a:solidFill>
              </a:rPr>
              <a:t>imperative</a:t>
            </a:r>
            <a:r>
              <a:rPr lang="en-US" dirty="0" smtClean="0"/>
              <a:t>)</a:t>
            </a:r>
          </a:p>
          <a:p>
            <a:pPr lvl="2">
              <a:lnSpc>
                <a:spcPct val="110000"/>
              </a:lnSpc>
            </a:pPr>
            <a:r>
              <a:rPr lang="en-US" dirty="0" smtClean="0"/>
              <a:t>Program </a:t>
            </a:r>
            <a:r>
              <a:rPr lang="en-US" dirty="0"/>
              <a:t>state flows through pure functions</a:t>
            </a:r>
          </a:p>
          <a:p>
            <a:pPr>
              <a:lnSpc>
                <a:spcPct val="110000"/>
              </a:lnSpc>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866001" y="1021504"/>
            <a:ext cx="10125000" cy="5722196"/>
          </a:xfrm>
        </p:spPr>
        <p:txBody>
          <a:bodyPr>
            <a:noAutofit/>
          </a:bodyPr>
          <a:lstStyle/>
          <a:p>
            <a:pPr marL="514713" indent="-514350">
              <a:lnSpc>
                <a:spcPct val="95000"/>
              </a:lnSpc>
              <a:buFont typeface="+mj-lt"/>
              <a:buAutoNum type="arabicPeriod"/>
            </a:pPr>
            <a:r>
              <a:rPr lang="en-US" sz="3000" dirty="0"/>
              <a:t>The 4 Skills of the Software Engineers</a:t>
            </a:r>
          </a:p>
          <a:p>
            <a:pPr marL="514713" indent="-514350">
              <a:lnSpc>
                <a:spcPct val="95000"/>
              </a:lnSpc>
              <a:buFont typeface="+mj-lt"/>
              <a:buAutoNum type="arabicPeriod"/>
            </a:pPr>
            <a:r>
              <a:rPr lang="en-US" sz="3000" dirty="0"/>
              <a:t>Fundamental Software Engineering Concepts</a:t>
            </a:r>
          </a:p>
          <a:p>
            <a:pPr marL="957625" lvl="1" indent="-514350">
              <a:lnSpc>
                <a:spcPct val="95000"/>
              </a:lnSpc>
              <a:buFont typeface="+mj-lt"/>
              <a:buAutoNum type="arabicPeriod"/>
            </a:pPr>
            <a:r>
              <a:rPr lang="en-US" sz="2800" dirty="0"/>
              <a:t>Math Concepts in Software Development</a:t>
            </a:r>
          </a:p>
          <a:p>
            <a:pPr marL="957625" lvl="1" indent="-514350">
              <a:lnSpc>
                <a:spcPct val="95000"/>
              </a:lnSpc>
              <a:buFont typeface="+mj-lt"/>
              <a:buAutoNum type="arabicPeriod"/>
            </a:pPr>
            <a:r>
              <a:rPr lang="en-US" sz="2800" dirty="0"/>
              <a:t>Object-Oriented Programming (OOP)</a:t>
            </a:r>
          </a:p>
          <a:p>
            <a:pPr marL="957625" lvl="1" indent="-514350">
              <a:lnSpc>
                <a:spcPct val="95000"/>
              </a:lnSpc>
              <a:buFont typeface="+mj-lt"/>
              <a:buAutoNum type="arabicPeriod"/>
            </a:pPr>
            <a:r>
              <a:rPr lang="en-US" sz="2800" dirty="0"/>
              <a:t>Functional Programming (FP)</a:t>
            </a:r>
          </a:p>
          <a:p>
            <a:pPr marL="957625" lvl="1" indent="-514350">
              <a:lnSpc>
                <a:spcPct val="95000"/>
              </a:lnSpc>
              <a:buFont typeface="+mj-lt"/>
              <a:buAutoNum type="arabicPeriod"/>
            </a:pPr>
            <a:r>
              <a:rPr lang="en-US" sz="2800" dirty="0"/>
              <a:t>Data Structures and Algorithms</a:t>
            </a:r>
          </a:p>
          <a:p>
            <a:pPr marL="957625" lvl="1" indent="-514350">
              <a:lnSpc>
                <a:spcPct val="95000"/>
              </a:lnSpc>
              <a:buFont typeface="+mj-lt"/>
              <a:buAutoNum type="arabicPeriod"/>
            </a:pPr>
            <a:r>
              <a:rPr lang="en-US" sz="2800" dirty="0"/>
              <a:t>Component-Based Development and Event-Driven Programming</a:t>
            </a:r>
          </a:p>
          <a:p>
            <a:pPr marL="957625" lvl="1" indent="-514350">
              <a:lnSpc>
                <a:spcPct val="95000"/>
              </a:lnSpc>
              <a:buFont typeface="+mj-lt"/>
              <a:buAutoNum type="arabicPeriod"/>
            </a:pPr>
            <a:r>
              <a:rPr lang="en-US" sz="2800" dirty="0"/>
              <a:t>Asynchronous Programming and Promises</a:t>
            </a:r>
          </a:p>
          <a:p>
            <a:pPr marL="514713" indent="-514350">
              <a:lnSpc>
                <a:spcPct val="95000"/>
              </a:lnSpc>
              <a:buFont typeface="+mj-lt"/>
              <a:buAutoNum type="arabicPeriod"/>
            </a:pPr>
            <a:r>
              <a:rPr lang="en-US" sz="3000" dirty="0"/>
              <a:t>Software Architectures, Front-End and Back-End</a:t>
            </a:r>
          </a:p>
        </p:txBody>
      </p:sp>
      <p:sp>
        <p:nvSpPr>
          <p:cNvPr id="444418" name="Rectangle 2"/>
          <p:cNvSpPr>
            <a:spLocks noGrp="1" noChangeArrowheads="1"/>
          </p:cNvSpPr>
          <p:nvPr>
            <p:ph type="title"/>
          </p:nvPr>
        </p:nvSpPr>
        <p:spPr/>
        <p:txBody>
          <a:bodyPr/>
          <a:lstStyle/>
          <a:p>
            <a:r>
              <a:rPr lang="en-US"/>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pPr>
            <a:r>
              <a:rPr lang="en-US" b="1" dirty="0">
                <a:solidFill>
                  <a:schemeClr val="bg1"/>
                </a:solidFill>
              </a:rPr>
              <a:t>Impure functional languages</a:t>
            </a:r>
          </a:p>
          <a:p>
            <a:pPr lvl="1"/>
            <a:r>
              <a:rPr lang="en-US" dirty="0"/>
              <a:t>Emphasize functional style, but allow side effects, e.g. </a:t>
            </a:r>
            <a:r>
              <a:rPr lang="en-US" b="1" dirty="0">
                <a:solidFill>
                  <a:schemeClr val="bg1"/>
                </a:solidFill>
              </a:rPr>
              <a:t>Clojure</a:t>
            </a:r>
          </a:p>
          <a:p>
            <a:pPr>
              <a:spcBef>
                <a:spcPts val="1200"/>
              </a:spcBef>
            </a:pPr>
            <a:r>
              <a:rPr lang="en-US" b="1" dirty="0">
                <a:solidFill>
                  <a:schemeClr val="bg1"/>
                </a:solidFill>
              </a:rPr>
              <a:t>Multi-paradigm languages</a:t>
            </a:r>
          </a:p>
          <a:p>
            <a:pPr lvl="1"/>
            <a:r>
              <a:rPr lang="en-US" dirty="0"/>
              <a:t>Combine multiple programing </a:t>
            </a:r>
            <a:r>
              <a:rPr lang="en-US" dirty="0" smtClean="0"/>
              <a:t>paradigms:</a:t>
            </a:r>
            <a:br>
              <a:rPr lang="en-US" dirty="0" smtClean="0"/>
            </a:br>
            <a:r>
              <a:rPr lang="en-US" b="1" dirty="0" smtClean="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b="1" dirty="0">
                <a:solidFill>
                  <a:schemeClr val="bg1"/>
                </a:solidFill>
              </a:rPr>
              <a:t>Lambda functions</a:t>
            </a:r>
            <a:r>
              <a:rPr lang="en-US" dirty="0"/>
              <a:t>: anonymous function (formula)</a:t>
            </a:r>
          </a:p>
          <a:p>
            <a:pPr lvl="1"/>
            <a:endParaRPr lang="bg-BG" dirty="0"/>
          </a:p>
          <a:p>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1191000" y="1932869"/>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lumMod val="75000"/>
                  </a:schemeClr>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lumMod val="75000"/>
                  </a:schemeClr>
                </a:solidFill>
              </a:rPr>
              <a:t>func</a:t>
            </a:r>
            <a:r>
              <a:rPr lang="en-US" sz="2400" dirty="0">
                <a:solidFill>
                  <a:schemeClr val="tx1"/>
                </a:solidFill>
              </a:rPr>
              <a:t>(result,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1191000" y="4328243"/>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1191000" y="5092401"/>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1191000" y="5856559"/>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Font typeface="Wingdings" panose="05000000000000000000" pitchFamily="2" charset="2"/>
              <a:buChar char="§"/>
            </a:pPr>
            <a:endParaRPr lang="en-US" dirty="0"/>
          </a:p>
          <a:p>
            <a:pPr marL="457200" indent="-457200">
              <a:lnSpc>
                <a:spcPct val="90000"/>
              </a:lnSpc>
              <a:spcBef>
                <a:spcPts val="1200"/>
              </a:spcBef>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2625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r>
              <a:rPr lang="en-US" sz="3200" b="1" dirty="0">
                <a:solidFill>
                  <a:schemeClr val="bg1"/>
                </a:solidFill>
              </a:rPr>
              <a:t>Trees</a:t>
            </a:r>
            <a:r>
              <a:rPr lang="en-US" sz="3200" b="1" dirty="0"/>
              <a:t> </a:t>
            </a:r>
            <a:r>
              <a:rPr lang="en-US" sz="3200" dirty="0"/>
              <a:t>and tree-like data structures</a:t>
            </a:r>
          </a:p>
          <a:p>
            <a:pPr lvl="1"/>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pPr>
            <a:r>
              <a:rPr lang="en-US" b="1" dirty="0">
                <a:solidFill>
                  <a:schemeClr val="bg1"/>
                </a:solidFill>
              </a:rPr>
              <a:t>Component-based software development</a:t>
            </a:r>
          </a:p>
          <a:p>
            <a:pPr lvl="1">
              <a:lnSpc>
                <a:spcPct val="108000"/>
              </a:lnSpc>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pPr>
            <a:r>
              <a:rPr lang="en-US" b="1" dirty="0">
                <a:solidFill>
                  <a:schemeClr val="bg1"/>
                </a:solidFill>
              </a:rPr>
              <a:t>Components</a:t>
            </a:r>
            <a:r>
              <a:rPr lang="en-US" dirty="0"/>
              <a:t> are self-contained pieces of functionality</a:t>
            </a:r>
          </a:p>
          <a:p>
            <a:pPr lvl="1">
              <a:lnSpc>
                <a:spcPct val="108000"/>
              </a:lnSpc>
            </a:pPr>
            <a:r>
              <a:rPr lang="en-US" dirty="0"/>
              <a:t>E.g. PDF generator, email sender, date picker UI control</a:t>
            </a:r>
          </a:p>
          <a:p>
            <a:pPr>
              <a:lnSpc>
                <a:spcPct val="108000"/>
              </a:lnSpc>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pPr>
            <a:r>
              <a:rPr lang="en-US" dirty="0"/>
              <a:t>Components are distributed in </a:t>
            </a:r>
            <a:r>
              <a:rPr lang="en-US" b="1" dirty="0">
                <a:solidFill>
                  <a:schemeClr val="bg1"/>
                </a:solidFill>
              </a:rPr>
              <a:t>libraries</a:t>
            </a:r>
          </a:p>
          <a:p>
            <a:pPr lvl="1">
              <a:lnSpc>
                <a:spcPct val="108000"/>
              </a:lnSpc>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pic>
        <p:nvPicPr>
          <p:cNvPr id="5" name="Picture 4">
            <a:hlinkClick r:id="rId3"/>
            <a:extLst>
              <a:ext uri="{FF2B5EF4-FFF2-40B4-BE49-F238E27FC236}">
                <a16:creationId xmlns:a16="http://schemas.microsoft.com/office/drawing/2014/main" id="{4AFF0675-9A8E-470B-90AB-B7E11E9D4A86}"/>
              </a:ext>
            </a:extLst>
          </p:cNvPr>
          <p:cNvPicPr>
            <a:picLocks noChangeAspect="1"/>
          </p:cNvPicPr>
          <p:nvPr/>
        </p:nvPicPr>
        <p:blipFill>
          <a:blip r:embed="rId4"/>
          <a:stretch>
            <a:fillRect/>
          </a:stretch>
        </p:blipFill>
        <p:spPr>
          <a:xfrm>
            <a:off x="3176501" y="1466941"/>
            <a:ext cx="5838998" cy="5041750"/>
          </a:xfrm>
          <a:prstGeom prst="rect">
            <a:avLst/>
          </a:prstGeom>
          <a:ln>
            <a:solidFill>
              <a:schemeClr val="bg2">
                <a:lumMod val="65000"/>
              </a:schemeClr>
            </a:solidFill>
          </a:ln>
        </p:spPr>
      </p:pic>
      <p:sp>
        <p:nvSpPr>
          <p:cNvPr id="6" name="AutoShape 7">
            <a:extLst>
              <a:ext uri="{FF2B5EF4-FFF2-40B4-BE49-F238E27FC236}">
                <a16:creationId xmlns:a16="http://schemas.microsoft.com/office/drawing/2014/main" id="{FFD6F05C-3102-4D72-9C6E-5AB2F124BAD8}"/>
              </a:ext>
            </a:extLst>
          </p:cNvPr>
          <p:cNvSpPr>
            <a:spLocks noChangeArrowheads="1"/>
          </p:cNvSpPr>
          <p:nvPr/>
        </p:nvSpPr>
        <p:spPr bwMode="auto">
          <a:xfrm>
            <a:off x="8796000" y="1878392"/>
            <a:ext cx="2610000" cy="1055608"/>
          </a:xfrm>
          <a:prstGeom prst="wedgeRoundRectCallout">
            <a:avLst>
              <a:gd name="adj1" fmla="val -78395"/>
              <a:gd name="adj2" fmla="val 5313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a:extLst>
              <a:ext uri="{FF2B5EF4-FFF2-40B4-BE49-F238E27FC236}">
                <a16:creationId xmlns:a16="http://schemas.microsoft.com/office/drawing/2014/main" id="{88684871-03FE-46AC-AC1D-CFC68DC37EE0}"/>
              </a:ext>
            </a:extLst>
          </p:cNvPr>
          <p:cNvPicPr>
            <a:picLocks noChangeAspect="1"/>
          </p:cNvPicPr>
          <p:nvPr/>
        </p:nvPicPr>
        <p:blipFill>
          <a:blip r:embed="rId2"/>
          <a:stretch>
            <a:fillRect/>
          </a:stretch>
        </p:blipFill>
        <p:spPr>
          <a:xfrm>
            <a:off x="7972008" y="3294000"/>
            <a:ext cx="3295962" cy="2845936"/>
          </a:xfrm>
          <a:prstGeom prst="rect">
            <a:avLst/>
          </a:prstGeom>
          <a:ln>
            <a:solidFill>
              <a:schemeClr val="bg2">
                <a:lumMod val="65000"/>
              </a:schemeClr>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solidFill>
                  <a:schemeClr val="bg1"/>
                </a:solidFill>
              </a:rPr>
              <a:t>Event-driven programming</a:t>
            </a:r>
          </a:p>
          <a:p>
            <a:pPr lvl="1">
              <a:lnSpc>
                <a:spcPct val="103000"/>
              </a:lnSpc>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pPr>
            <a:r>
              <a:rPr lang="en-US" dirty="0"/>
              <a:t>Event </a:t>
            </a:r>
            <a:r>
              <a:rPr lang="en-US" b="1" dirty="0">
                <a:solidFill>
                  <a:schemeClr val="bg1"/>
                </a:solidFill>
              </a:rPr>
              <a:t>source</a:t>
            </a:r>
            <a:r>
              <a:rPr lang="en-US" dirty="0"/>
              <a:t> (event emitter)</a:t>
            </a:r>
          </a:p>
          <a:p>
            <a:pPr lvl="1">
              <a:lnSpc>
                <a:spcPct val="103000"/>
              </a:lnSpc>
            </a:pPr>
            <a:r>
              <a:rPr lang="en-US" dirty="0"/>
              <a:t>Produces events, e.g. when the mouse is clicked</a:t>
            </a:r>
          </a:p>
          <a:p>
            <a:pPr>
              <a:lnSpc>
                <a:spcPct val="103000"/>
              </a:lnSpc>
              <a:spcBef>
                <a:spcPts val="1800"/>
              </a:spcBef>
            </a:pPr>
            <a:r>
              <a:rPr lang="en-US" dirty="0"/>
              <a:t>Event </a:t>
            </a:r>
            <a:r>
              <a:rPr lang="en-US" b="1" dirty="0">
                <a:solidFill>
                  <a:schemeClr val="bg1"/>
                </a:solidFill>
              </a:rPr>
              <a:t>handler</a:t>
            </a:r>
            <a:r>
              <a:rPr lang="en-US" b="1" dirty="0"/>
              <a:t> </a:t>
            </a:r>
            <a:r>
              <a:rPr lang="en-US" dirty="0"/>
              <a:t>(event consumer, callback)</a:t>
            </a:r>
          </a:p>
          <a:p>
            <a:pPr lvl="1">
              <a:lnSpc>
                <a:spcPct val="103000"/>
              </a:lnSpc>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pPr>
            <a:r>
              <a:rPr lang="en-US" dirty="0"/>
              <a:t>A function / component / framework does the processing and calls pieces of your code for certain tasks</a:t>
            </a:r>
          </a:p>
          <a:p>
            <a:pPr>
              <a:lnSpc>
                <a:spcPct val="103000"/>
              </a:lnSpc>
            </a:pPr>
            <a:r>
              <a:rPr lang="en-US" dirty="0"/>
              <a:t>Examples of </a:t>
            </a:r>
            <a:r>
              <a:rPr lang="en-US" noProof="1"/>
              <a:t>IoC</a:t>
            </a:r>
            <a:r>
              <a:rPr lang="en-US" dirty="0"/>
              <a:t> behavior:</a:t>
            </a:r>
          </a:p>
          <a:p>
            <a:pPr lvl="1">
              <a:lnSpc>
                <a:spcPct val="103000"/>
              </a:lnSpc>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lumMod val="60000"/>
                    <a:lumOff val="40000"/>
                  </a:schemeClr>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lumMod val="60000"/>
                    <a:lumOff val="40000"/>
                  </a:schemeClr>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lumMod val="60000"/>
                    <a:lumOff val="40000"/>
                  </a:schemeClr>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a:t>
            </a:r>
            <a:r>
              <a:rPr lang="en-US" sz="5000" dirty="0" smtClean="0"/>
              <a:t>of</a:t>
            </a:r>
            <a:r>
              <a:rPr lang="bg-BG" sz="5000" dirty="0" smtClean="0"/>
              <a:t> </a:t>
            </a:r>
            <a:r>
              <a:rPr lang="en-US" sz="5000" dirty="0" smtClean="0"/>
              <a:t>Software </a:t>
            </a:r>
            <a:r>
              <a:rPr lang="en-US" sz="5000" dirty="0"/>
              <a:t>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r>
              <a:rPr lang="en-US" b="1" dirty="0">
                <a:solidFill>
                  <a:schemeClr val="bg1"/>
                </a:solidFill>
              </a:rPr>
              <a:t>HTTP</a:t>
            </a:r>
            <a:r>
              <a:rPr lang="en-US" dirty="0"/>
              <a:t> is "request / response" based protocol for the Web</a:t>
            </a:r>
          </a:p>
          <a:p>
            <a:pPr lvl="1"/>
            <a:r>
              <a:rPr lang="en-US" dirty="0"/>
              <a:t>Clients request resources (GET / POST / PUT / DELETE </a:t>
            </a:r>
            <a:r>
              <a:rPr lang="en-US" b="1" dirty="0">
                <a:solidFill>
                  <a:schemeClr val="bg1"/>
                </a:solidFill>
              </a:rPr>
              <a:t>request</a:t>
            </a:r>
            <a:r>
              <a:rPr lang="en-US" dirty="0"/>
              <a:t>)</a:t>
            </a:r>
          </a:p>
          <a:p>
            <a:pPr lvl="1"/>
            <a:r>
              <a:rPr lang="en-US" dirty="0"/>
              <a:t>The Web server provides the resource (HTTP </a:t>
            </a:r>
            <a:r>
              <a:rPr lang="en-US" b="1" dirty="0">
                <a:solidFill>
                  <a:schemeClr val="bg1"/>
                </a:solidFill>
              </a:rPr>
              <a:t>response</a:t>
            </a:r>
            <a:r>
              <a:rPr lang="en-US" dirty="0"/>
              <a:t>)</a:t>
            </a:r>
          </a:p>
          <a:p>
            <a:r>
              <a:rPr lang="en-US" b="1" dirty="0">
                <a:solidFill>
                  <a:schemeClr val="bg1"/>
                </a:solidFill>
              </a:rPr>
              <a:t>Sockets</a:t>
            </a:r>
            <a:r>
              <a:rPr lang="en-US" dirty="0"/>
              <a:t> are bidirectional communication streams</a:t>
            </a:r>
          </a:p>
          <a:p>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r>
              <a:rPr lang="en-US" b="1" dirty="0">
                <a:solidFill>
                  <a:schemeClr val="bg1"/>
                </a:solidFill>
              </a:rPr>
              <a:t>Multithreading</a:t>
            </a:r>
            <a:r>
              <a:rPr lang="en-US" dirty="0"/>
              <a:t> in Java and C# (several threads run concurrently)</a:t>
            </a:r>
          </a:p>
          <a:p>
            <a:pPr lvl="2"/>
            <a:r>
              <a:rPr lang="en-US" dirty="0"/>
              <a:t>Accessing common data from concurrent threads may need </a:t>
            </a:r>
            <a:r>
              <a:rPr lang="en-US" b="1" dirty="0">
                <a:solidFill>
                  <a:schemeClr val="bg1"/>
                </a:solidFill>
              </a:rPr>
              <a:t>synchronization</a:t>
            </a:r>
            <a:r>
              <a:rPr lang="en-US" dirty="0"/>
              <a:t> (mutexes, semaphores, atomic operations)</a:t>
            </a:r>
          </a:p>
          <a:p>
            <a:pPr lvl="1"/>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a:t>
            </a:r>
            <a:r>
              <a:rPr lang="en-US" dirty="0" smtClean="0"/>
              <a:t>called</a:t>
            </a:r>
            <a:endParaRPr lang="en-US" dirty="0"/>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b="1" dirty="0">
                <a:solidFill>
                  <a:schemeClr val="bg1"/>
                </a:solidFill>
              </a:rPr>
              <a:t>Monolith</a:t>
            </a:r>
            <a:r>
              <a:rPr lang="en-US" b="1" dirty="0"/>
              <a:t> </a:t>
            </a:r>
            <a:r>
              <a:rPr lang="en-US" dirty="0"/>
              <a:t>apps</a:t>
            </a:r>
          </a:p>
          <a:p>
            <a:pPr lvl="1"/>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r>
              <a:rPr lang="en-US" b="1" dirty="0">
                <a:solidFill>
                  <a:schemeClr val="bg1"/>
                </a:solidFill>
              </a:rPr>
              <a:t>Disconnected</a:t>
            </a:r>
            <a:r>
              <a:rPr lang="en-US" dirty="0"/>
              <a:t> from Internet</a:t>
            </a:r>
          </a:p>
          <a:p>
            <a:pPr lvl="1"/>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r>
              <a:rPr lang="en-US" dirty="0"/>
              <a:t>Examples:</a:t>
            </a:r>
          </a:p>
          <a:p>
            <a:pPr lvl="2"/>
            <a:r>
              <a:rPr lang="en-US" dirty="0"/>
              <a:t>A simple smartphone </a:t>
            </a:r>
            <a:r>
              <a:rPr lang="en-US" b="1" dirty="0">
                <a:solidFill>
                  <a:schemeClr val="bg1"/>
                </a:solidFill>
              </a:rPr>
              <a:t>game</a:t>
            </a:r>
          </a:p>
          <a:p>
            <a:pPr lvl="2"/>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r>
              <a:rPr lang="en-US" sz="3500" dirty="0"/>
              <a:t>The skill to </a:t>
            </a:r>
            <a:r>
              <a:rPr lang="en-US" sz="3500" b="1" dirty="0">
                <a:solidFill>
                  <a:schemeClr val="bg1"/>
                </a:solidFill>
              </a:rPr>
              <a:t>write code</a:t>
            </a:r>
            <a:endParaRPr lang="bg-BG" sz="3500" b="1" dirty="0">
              <a:solidFill>
                <a:schemeClr val="bg1"/>
              </a:solidFill>
            </a:endParaRPr>
          </a:p>
          <a:p>
            <a:pPr lvl="1"/>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r>
              <a:rPr lang="en-US" dirty="0"/>
              <a:t>Programming Basics</a:t>
            </a:r>
            <a:r>
              <a:rPr lang="bg-BG" dirty="0"/>
              <a:t>, </a:t>
            </a:r>
            <a:r>
              <a:rPr lang="en-US" dirty="0"/>
              <a:t>Programming Fundamentals</a:t>
            </a:r>
          </a:p>
          <a:p>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pPr>
            <a:r>
              <a:rPr lang="en-US" dirty="0"/>
              <a:t>Implement the </a:t>
            </a:r>
            <a:r>
              <a:rPr lang="en-US" b="1" dirty="0">
                <a:solidFill>
                  <a:schemeClr val="bg1"/>
                </a:solidFill>
              </a:rPr>
              <a:t>user interface</a:t>
            </a:r>
            <a:r>
              <a:rPr lang="en-US" dirty="0">
                <a:solidFill>
                  <a:schemeClr val="bg1"/>
                </a:solidFill>
              </a:rPr>
              <a:t> </a:t>
            </a:r>
            <a:r>
              <a:rPr lang="en-US" dirty="0"/>
              <a:t>(UI)</a:t>
            </a:r>
          </a:p>
          <a:p>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r>
              <a:rPr lang="en-US" dirty="0"/>
              <a:t>Front-end </a:t>
            </a:r>
            <a:r>
              <a:rPr lang="en-US" b="1" dirty="0">
                <a:solidFill>
                  <a:schemeClr val="bg1"/>
                </a:solidFill>
              </a:rPr>
              <a:t>technologies</a:t>
            </a:r>
          </a:p>
          <a:p>
            <a:pPr lvl="1"/>
            <a:r>
              <a:rPr lang="en-US" b="1" dirty="0">
                <a:solidFill>
                  <a:schemeClr val="bg1"/>
                </a:solidFill>
              </a:rPr>
              <a:t>Web front-end</a:t>
            </a:r>
            <a:r>
              <a:rPr lang="en-US" dirty="0"/>
              <a:t>: HTML + CSS + JavaScript + JS libraries</a:t>
            </a:r>
            <a:endParaRPr lang="bg-BG" dirty="0"/>
          </a:p>
          <a:p>
            <a:pPr lvl="1"/>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r>
              <a:rPr lang="en-US" b="1" dirty="0">
                <a:solidFill>
                  <a:schemeClr val="bg1"/>
                </a:solidFill>
              </a:rPr>
              <a:t>Desktop front-end</a:t>
            </a:r>
            <a:r>
              <a:rPr lang="en-US" dirty="0"/>
              <a:t>: XAML (Microsoft), </a:t>
            </a:r>
            <a:r>
              <a:rPr lang="en-US" dirty="0" err="1"/>
              <a:t>UIKit</a:t>
            </a:r>
            <a:r>
              <a:rPr lang="en-US" dirty="0"/>
              <a:t> (Apple)</a:t>
            </a:r>
            <a:endParaRPr lang="bg-BG" dirty="0"/>
          </a:p>
          <a:p>
            <a:pPr lvl="1"/>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r>
              <a:rPr lang="en-US" b="1" dirty="0">
                <a:solidFill>
                  <a:schemeClr val="bg1"/>
                </a:solidFill>
              </a:rPr>
              <a:t>Hybrid mobile front-end</a:t>
            </a:r>
            <a:r>
              <a:rPr lang="en-US" dirty="0"/>
              <a:t>: React Native, Ionic</a:t>
            </a:r>
          </a:p>
          <a:p>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r>
              <a:rPr lang="en-US" dirty="0"/>
              <a:t>Back-end </a:t>
            </a:r>
            <a:r>
              <a:rPr lang="en-US" b="1" dirty="0">
                <a:solidFill>
                  <a:schemeClr val="bg1"/>
                </a:solidFill>
              </a:rPr>
              <a:t>technologies</a:t>
            </a:r>
            <a:r>
              <a:rPr lang="en-US" dirty="0"/>
              <a:t>: server-side frameworks and libraries</a:t>
            </a:r>
            <a:endParaRPr lang="en-US" b="1" dirty="0"/>
          </a:p>
          <a:p>
            <a:pPr lvl="1"/>
            <a:r>
              <a:rPr lang="en-US" b="1" dirty="0">
                <a:solidFill>
                  <a:schemeClr val="bg1"/>
                </a:solidFill>
              </a:rPr>
              <a:t>C# / .NET back-end</a:t>
            </a:r>
            <a:r>
              <a:rPr lang="en-US" dirty="0"/>
              <a:t>: ASP.NET MVC, Web API, Entity Framework, …</a:t>
            </a:r>
            <a:endParaRPr lang="bg-BG" dirty="0"/>
          </a:p>
          <a:p>
            <a:pPr lvl="1"/>
            <a:r>
              <a:rPr lang="en-US" b="1" dirty="0">
                <a:solidFill>
                  <a:schemeClr val="bg1"/>
                </a:solidFill>
              </a:rPr>
              <a:t>Java back-end</a:t>
            </a:r>
            <a:r>
              <a:rPr lang="en-US" dirty="0"/>
              <a:t>: Java EE, Spring MVC, Spring Data, Hibernate, …</a:t>
            </a:r>
          </a:p>
          <a:p>
            <a:pPr lvl="1"/>
            <a:r>
              <a:rPr lang="en-US" b="1" dirty="0">
                <a:solidFill>
                  <a:schemeClr val="bg1"/>
                </a:solidFill>
              </a:rPr>
              <a:t>JavaScript back-end</a:t>
            </a:r>
            <a:r>
              <a:rPr lang="en-US" dirty="0"/>
              <a:t>: Node.js, Express.js / Meteor, MongoDB, …</a:t>
            </a:r>
            <a:endParaRPr lang="bg-BG" dirty="0"/>
          </a:p>
          <a:p>
            <a:pPr lvl="1"/>
            <a:r>
              <a:rPr lang="en-US" b="1" dirty="0">
                <a:solidFill>
                  <a:schemeClr val="bg1"/>
                </a:solidFill>
              </a:rPr>
              <a:t>Python back-end</a:t>
            </a:r>
            <a:r>
              <a:rPr lang="en-US" dirty="0"/>
              <a:t>: Django / Flask, Django ORM / </a:t>
            </a:r>
            <a:r>
              <a:rPr lang="en-US" dirty="0" err="1"/>
              <a:t>SQLAlchemy</a:t>
            </a:r>
            <a:r>
              <a:rPr lang="bg-BG" dirty="0"/>
              <a:t>, …</a:t>
            </a:r>
            <a:endParaRPr lang="en-US" dirty="0"/>
          </a:p>
          <a:p>
            <a:pPr lvl="1"/>
            <a:r>
              <a:rPr lang="en-US" b="1" dirty="0">
                <a:solidFill>
                  <a:schemeClr val="bg1"/>
                </a:solidFill>
              </a:rPr>
              <a:t>PHP back-end</a:t>
            </a:r>
            <a:r>
              <a:rPr lang="en-US" dirty="0"/>
              <a:t>: Apache, Laravel / Symfony, </a:t>
            </a:r>
            <a:r>
              <a:rPr lang="bg-BG" dirty="0"/>
              <a:t>…</a:t>
            </a:r>
          </a:p>
          <a:p>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r>
              <a:rPr lang="en-US" dirty="0"/>
              <a:t>Full stack development</a:t>
            </a:r>
          </a:p>
          <a:p>
            <a:pPr lvl="1"/>
            <a:r>
              <a:rPr lang="en-US" dirty="0"/>
              <a:t>Combines </a:t>
            </a:r>
            <a:r>
              <a:rPr lang="en-US" b="1" dirty="0">
                <a:solidFill>
                  <a:schemeClr val="bg1"/>
                </a:solidFill>
              </a:rPr>
              <a:t>back end + front-end</a:t>
            </a:r>
            <a:endParaRPr lang="en-US" dirty="0">
              <a:solidFill>
                <a:schemeClr val="bg1"/>
              </a:solidFill>
            </a:endParaRPr>
          </a:p>
          <a:p>
            <a:pPr lvl="1"/>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dirty="0">
                <a:solidFill>
                  <a:schemeClr val="bg1">
                    <a:lumMod val="60000"/>
                    <a:lumOff val="40000"/>
                  </a:schemeClr>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39" r="2512"/>
          <a:stretch/>
        </p:blipFill>
        <p:spPr>
          <a:xfrm>
            <a:off x="8048209" y="2547249"/>
            <a:ext cx="3625551" cy="1009712"/>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427954" y="1393728"/>
            <a:ext cx="3334615" cy="966797"/>
          </a:xfrm>
          <a:prstGeom prst="roundRect">
            <a:avLst/>
          </a:prstGeom>
          <a:solidFill>
            <a:schemeClr val="bg2"/>
          </a:solidFill>
          <a:ln>
            <a:solidFill>
              <a:schemeClr val="tx1"/>
            </a:solidFill>
          </a:ln>
          <a:effectLst/>
        </p:spPr>
      </p:pic>
      <p:pic>
        <p:nvPicPr>
          <p:cNvPr id="27" name="Postbank">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0749" t="-8951" r="-23891" b="-8951"/>
          <a:stretch/>
        </p:blipFill>
        <p:spPr>
          <a:xfrm>
            <a:off x="752280" y="5307007"/>
            <a:ext cx="3655944" cy="1134902"/>
          </a:xfrm>
          <a:prstGeom prst="roundRect">
            <a:avLst/>
          </a:prstGeom>
          <a:solidFill>
            <a:schemeClr val="bg2"/>
          </a:solidFill>
          <a:ln>
            <a:solidFill>
              <a:schemeClr val="tx1"/>
            </a:solidFill>
          </a:ln>
          <a:effectLst/>
        </p:spPr>
      </p:pic>
      <p:pic>
        <p:nvPicPr>
          <p:cNvPr id="37" name="SmartIT">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8527" t="-16504" r="-13960" b="-16504"/>
          <a:stretch/>
        </p:blipFill>
        <p:spPr>
          <a:xfrm>
            <a:off x="8048209" y="1393728"/>
            <a:ext cx="3625551" cy="989152"/>
          </a:xfrm>
          <a:prstGeom prst="roundRect">
            <a:avLst/>
          </a:prstGeom>
          <a:solidFill>
            <a:schemeClr val="bg2"/>
          </a:solidFill>
          <a:ln>
            <a:solidFill>
              <a:schemeClr val="tx1"/>
            </a:solidFill>
          </a:ln>
          <a:effectLst/>
        </p:spPr>
      </p:pic>
      <p:pic>
        <p:nvPicPr>
          <p:cNvPr id="28" name="Codexio">
            <a:hlinkClick r:id="rId11"/>
          </p:cNvPr>
          <p:cNvPicPr>
            <a:picLocks noChangeAspect="1"/>
          </p:cNvPicPr>
          <p:nvPr/>
        </p:nvPicPr>
        <p:blipFill rotWithShape="1">
          <a:blip r:embed="rId12" cstate="hqprint">
            <a:extLst>
              <a:ext uri="{28A0092B-C50C-407E-A947-70E740481C1C}">
                <a14:useLocalDpi xmlns:a14="http://schemas.microsoft.com/office/drawing/2010/main" val="0"/>
              </a:ext>
            </a:extLst>
          </a:blip>
          <a:srcRect l="3315" t="4941" r="3550" b="4346"/>
          <a:stretch/>
        </p:blipFill>
        <p:spPr>
          <a:xfrm>
            <a:off x="4918305" y="4078250"/>
            <a:ext cx="2554395" cy="2363659"/>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66</a:t>
            </a:fld>
            <a:endParaRPr lang="en-US" noProof="0" dirty="0"/>
          </a:p>
        </p:txBody>
      </p:sp>
      <p:pic>
        <p:nvPicPr>
          <p:cNvPr id="2" name="Picture 1">
            <a:hlinkClick r:id="rId13"/>
          </p:cNvPr>
          <p:cNvPicPr>
            <a:picLocks noChangeAspect="1"/>
          </p:cNvPicPr>
          <p:nvPr/>
        </p:nvPicPr>
        <p:blipFill rotWithShape="1">
          <a:blip r:embed="rId14"/>
          <a:srcRect l="5838" t="5064" r="4136" b="5064"/>
          <a:stretch/>
        </p:blipFill>
        <p:spPr>
          <a:xfrm>
            <a:off x="752280" y="3834279"/>
            <a:ext cx="3655944" cy="1230808"/>
          </a:xfrm>
          <a:prstGeom prst="roundRect">
            <a:avLst/>
          </a:prstGeom>
          <a:solidFill>
            <a:schemeClr val="bg2"/>
          </a:solidFill>
          <a:ln>
            <a:solidFill>
              <a:schemeClr val="tx1"/>
            </a:solidFill>
          </a:ln>
          <a:effectLst/>
        </p:spPr>
      </p:pic>
      <p:pic>
        <p:nvPicPr>
          <p:cNvPr id="3" name="Picture 2">
            <a:hlinkClick r:id="rId15"/>
          </p:cNvPr>
          <p:cNvPicPr>
            <a:picLocks noChangeAspect="1"/>
          </p:cNvPicPr>
          <p:nvPr/>
        </p:nvPicPr>
        <p:blipFill>
          <a:blip r:embed="rId16"/>
          <a:stretch>
            <a:fillRect/>
          </a:stretch>
        </p:blipFill>
        <p:spPr>
          <a:xfrm>
            <a:off x="4408224" y="2606080"/>
            <a:ext cx="1600787" cy="1230809"/>
          </a:xfrm>
          <a:prstGeom prst="roundRect">
            <a:avLst/>
          </a:prstGeom>
          <a:solidFill>
            <a:schemeClr val="bg2"/>
          </a:solidFill>
          <a:ln>
            <a:solidFill>
              <a:schemeClr val="tx1"/>
            </a:solidFill>
          </a:ln>
          <a:effectLst/>
        </p:spPr>
      </p:pic>
      <p:pic>
        <p:nvPicPr>
          <p:cNvPr id="5" name="Picture 4">
            <a:hlinkClick r:id="rId17"/>
          </p:cNvPr>
          <p:cNvPicPr>
            <a:picLocks noChangeAspect="1"/>
          </p:cNvPicPr>
          <p:nvPr/>
        </p:nvPicPr>
        <p:blipFill>
          <a:blip r:embed="rId18"/>
          <a:stretch>
            <a:fillRect/>
          </a:stretch>
        </p:blipFill>
        <p:spPr>
          <a:xfrm>
            <a:off x="6163258" y="2617384"/>
            <a:ext cx="1600787" cy="1208202"/>
          </a:xfrm>
          <a:prstGeom prst="roundRect">
            <a:avLst/>
          </a:prstGeom>
          <a:solidFill>
            <a:schemeClr val="bg2"/>
          </a:solidFill>
          <a:ln>
            <a:solidFill>
              <a:schemeClr val="tx1"/>
            </a:solidFill>
          </a:ln>
          <a:effectLst/>
        </p:spPr>
      </p:pic>
      <p:pic>
        <p:nvPicPr>
          <p:cNvPr id="23" name="SmartIT">
            <a:hlinkClick r:id="rId19"/>
            <a:extLst>
              <a:ext uri="{FF2B5EF4-FFF2-40B4-BE49-F238E27FC236}">
                <a16:creationId xmlns:a16="http://schemas.microsoft.com/office/drawing/2014/main" id="{115D4F40-B5EA-427C-849F-B6EFFC9B617C}"/>
              </a:ext>
            </a:extLst>
          </p:cNvPr>
          <p:cNvPicPr>
            <a:picLocks noChangeAspect="1"/>
          </p:cNvPicPr>
          <p:nvPr/>
        </p:nvPicPr>
        <p:blipFill rotWithShape="1">
          <a:blip r:embed="rId20">
            <a:extLst>
              <a:ext uri="{28A0092B-C50C-407E-A947-70E740481C1C}">
                <a14:useLocalDpi xmlns:a14="http://schemas.microsoft.com/office/drawing/2010/main" val="0"/>
              </a:ext>
            </a:extLst>
          </a:blip>
          <a:srcRect l="-1863" t="-5711" r="-3984" b="-8810"/>
          <a:stretch/>
        </p:blipFill>
        <p:spPr>
          <a:xfrm>
            <a:off x="8046733" y="5307007"/>
            <a:ext cx="3625551" cy="1134903"/>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4372" t="-4131" r="-2923" b="-8314"/>
          <a:stretch/>
        </p:blipFill>
        <p:spPr>
          <a:xfrm>
            <a:off x="752280" y="1393728"/>
            <a:ext cx="3391512" cy="2163232"/>
          </a:xfrm>
          <a:prstGeom prst="roundRect">
            <a:avLst/>
          </a:prstGeom>
          <a:ln>
            <a:solidFill>
              <a:schemeClr val="tx1"/>
            </a:solidFill>
          </a:ln>
        </p:spPr>
      </p:pic>
      <p:grpSp>
        <p:nvGrpSpPr>
          <p:cNvPr id="6" name="Group 5">
            <a:extLst>
              <a:ext uri="{FF2B5EF4-FFF2-40B4-BE49-F238E27FC236}">
                <a16:creationId xmlns:a16="http://schemas.microsoft.com/office/drawing/2014/main" id="{19C7EF5B-0507-4132-A783-D91A1D6A94F4}"/>
              </a:ext>
            </a:extLst>
          </p:cNvPr>
          <p:cNvGrpSpPr/>
          <p:nvPr/>
        </p:nvGrpSpPr>
        <p:grpSpPr>
          <a:xfrm>
            <a:off x="8046732" y="3863192"/>
            <a:ext cx="3625551" cy="1230808"/>
            <a:chOff x="8064168" y="3699000"/>
            <a:chExt cx="3608116" cy="1395000"/>
          </a:xfrm>
        </p:grpSpPr>
        <p:pic>
          <p:nvPicPr>
            <p:cNvPr id="15" name="Picture 14" descr="Logo&#10;&#10;Description automatically generated">
              <a:extLst>
                <a:ext uri="{FF2B5EF4-FFF2-40B4-BE49-F238E27FC236}">
                  <a16:creationId xmlns:a16="http://schemas.microsoft.com/office/drawing/2014/main" id="{67A543FA-0099-4CF8-9314-CC2C4AC00B3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25478" y="3721330"/>
              <a:ext cx="2478954" cy="1312842"/>
            </a:xfrm>
            <a:prstGeom prst="rect">
              <a:avLst/>
            </a:prstGeom>
          </p:spPr>
        </p:pic>
        <p:sp>
          <p:nvSpPr>
            <p:cNvPr id="4" name="Rectangle: Rounded Corners 3">
              <a:extLst>
                <a:ext uri="{FF2B5EF4-FFF2-40B4-BE49-F238E27FC236}">
                  <a16:creationId xmlns:a16="http://schemas.microsoft.com/office/drawing/2014/main" id="{128E466D-49E5-4626-9772-9758FC8ED5D2}"/>
                </a:ext>
              </a:extLst>
            </p:cNvPr>
            <p:cNvSpPr/>
            <p:nvPr/>
          </p:nvSpPr>
          <p:spPr bwMode="auto">
            <a:xfrm>
              <a:off x="8064168" y="3699000"/>
              <a:ext cx="3608116" cy="1395000"/>
            </a:xfrm>
            <a:prstGeom prst="roundRect">
              <a:avLst/>
            </a:prstGeom>
            <a:noFill/>
            <a:ln>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978458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786000" y="1764000"/>
            <a:ext cx="5037446" cy="1395000"/>
            <a:chOff x="3081000" y="1921500"/>
            <a:chExt cx="4950000" cy="1395000"/>
          </a:xfrm>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81000" y="1921500"/>
              <a:ext cx="4950000" cy="1395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2034000"/>
              <a:ext cx="4632796" cy="1170000"/>
            </a:xfrm>
            <a:prstGeom prst="rect">
              <a:avLst/>
            </a:prstGeom>
          </p:spPr>
        </p:pic>
      </p:grpSp>
      <p:grpSp>
        <p:nvGrpSpPr>
          <p:cNvPr id="8" name="Group 7">
            <a:extLst>
              <a:ext uri="{FF2B5EF4-FFF2-40B4-BE49-F238E27FC236}">
                <a16:creationId xmlns:a16="http://schemas.microsoft.com/office/drawing/2014/main" id="{EAD6623B-F4E3-4F01-B3FF-057EC7FC1943}"/>
              </a:ext>
            </a:extLst>
          </p:cNvPr>
          <p:cNvGrpSpPr/>
          <p:nvPr/>
        </p:nvGrpSpPr>
        <p:grpSpPr>
          <a:xfrm>
            <a:off x="786000" y="4239000"/>
            <a:ext cx="5037446" cy="2083029"/>
            <a:chOff x="5961000" y="3789000"/>
            <a:chExt cx="4680431" cy="2083029"/>
          </a:xfrm>
        </p:grpSpPr>
        <p:pic>
          <p:nvPicPr>
            <p:cNvPr id="9" name="Picture 8">
              <a:hlinkClick r:id="rId4"/>
              <a:extLst>
                <a:ext uri="{FF2B5EF4-FFF2-40B4-BE49-F238E27FC236}">
                  <a16:creationId xmlns:a16="http://schemas.microsoft.com/office/drawing/2014/main" id="{A102DB16-6761-4764-BC07-B36931CA12C2}"/>
                </a:ext>
              </a:extLst>
            </p:cNvPr>
            <p:cNvPicPr>
              <a:picLocks noChangeAspect="1"/>
            </p:cNvPicPr>
            <p:nvPr/>
          </p:nvPicPr>
          <p:blipFill>
            <a:blip r:embed="rId5"/>
            <a:stretch>
              <a:fillRect/>
            </a:stretch>
          </p:blipFill>
          <p:spPr>
            <a:xfrm>
              <a:off x="5961000" y="3789000"/>
              <a:ext cx="4680431" cy="2083029"/>
            </a:xfrm>
            <a:prstGeom prst="rect">
              <a:avLst/>
            </a:prstGeom>
          </p:spPr>
        </p:pic>
        <p:sp>
          <p:nvSpPr>
            <p:cNvPr id="10" name="Rectangle: Rounded Corners 9">
              <a:extLst>
                <a:ext uri="{FF2B5EF4-FFF2-40B4-BE49-F238E27FC236}">
                  <a16:creationId xmlns:a16="http://schemas.microsoft.com/office/drawing/2014/main" id="{B6B90379-E1AB-4035-8EFE-3131B5C65328}"/>
                </a:ext>
              </a:extLst>
            </p:cNvPr>
            <p:cNvSpPr/>
            <p:nvPr/>
          </p:nvSpPr>
          <p:spPr bwMode="auto">
            <a:xfrm>
              <a:off x="5961000" y="3789000"/>
              <a:ext cx="4680000" cy="2070000"/>
            </a:xfrm>
            <a:prstGeom prst="roundRect">
              <a:avLst/>
            </a:prstGeom>
            <a:noFill/>
            <a:ln w="12700">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grpSp>
      <p:grpSp>
        <p:nvGrpSpPr>
          <p:cNvPr id="15" name="Group 14">
            <a:extLst>
              <a:ext uri="{FF2B5EF4-FFF2-40B4-BE49-F238E27FC236}">
                <a16:creationId xmlns:a16="http://schemas.microsoft.com/office/drawing/2014/main" id="{32480B9A-F55F-41E5-97E2-8DF2421AADCE}"/>
              </a:ext>
            </a:extLst>
          </p:cNvPr>
          <p:cNvGrpSpPr/>
          <p:nvPr/>
        </p:nvGrpSpPr>
        <p:grpSpPr>
          <a:xfrm>
            <a:off x="7131000" y="2034000"/>
            <a:ext cx="4113596" cy="3753000"/>
            <a:chOff x="7131000" y="2169000"/>
            <a:chExt cx="4113596" cy="3753000"/>
          </a:xfrm>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34000"/>
              <a:ext cx="4113596" cy="2160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000" y="2169000"/>
              <a:ext cx="3753000" cy="3753000"/>
            </a:xfrm>
            <a:prstGeom prst="rect">
              <a:avLst/>
            </a:prstGeom>
          </p:spPr>
        </p:pic>
      </p:grpSp>
    </p:spTree>
    <p:extLst>
      <p:ext uri="{BB962C8B-B14F-4D97-AF65-F5344CB8AC3E}">
        <p14:creationId xmlns:p14="http://schemas.microsoft.com/office/powerpoint/2010/main" val="14551326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500" dirty="0"/>
              <a:t>How</a:t>
            </a:r>
            <a:r>
              <a:rPr lang="en-US" sz="3500" b="1" dirty="0"/>
              <a:t> </a:t>
            </a:r>
            <a:r>
              <a:rPr lang="en-US" sz="3500" dirty="0"/>
              <a:t>to develop algorithmic thinking</a:t>
            </a:r>
            <a:r>
              <a:rPr lang="bg-BG" sz="3500" dirty="0"/>
              <a:t>?</a:t>
            </a:r>
          </a:p>
          <a:p>
            <a:pPr lvl="1"/>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r>
              <a:rPr lang="en-US" sz="3200" dirty="0"/>
              <a:t>It takes 6 to 12 months of coding every day</a:t>
            </a:r>
            <a:endParaRPr lang="bg-BG" sz="3200" dirty="0"/>
          </a:p>
          <a:p>
            <a:pPr>
              <a:lnSpc>
                <a:spcPct val="110000"/>
              </a:lnSpc>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r>
              <a:rPr lang="en-US" sz="3200" b="1" dirty="0">
                <a:solidFill>
                  <a:schemeClr val="bg1"/>
                </a:solidFill>
              </a:rPr>
              <a:t>Fundamental software development concepts</a:t>
            </a:r>
          </a:p>
          <a:p>
            <a:pPr lvl="1"/>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pPr>
            <a:r>
              <a:rPr lang="en-US" sz="3000" b="1" dirty="0">
                <a:solidFill>
                  <a:schemeClr val="bg1"/>
                </a:solidFill>
              </a:rPr>
              <a:t>Asynchronous</a:t>
            </a:r>
            <a:r>
              <a:rPr lang="en-US" sz="3000" dirty="0"/>
              <a:t> programming and parallel execution</a:t>
            </a:r>
          </a:p>
          <a:p>
            <a:pPr lvl="1">
              <a:lnSpc>
                <a:spcPct val="110000"/>
              </a:lnSpc>
            </a:pPr>
            <a:r>
              <a:rPr lang="en-US" sz="3000" b="1" dirty="0">
                <a:solidFill>
                  <a:schemeClr val="bg1"/>
                </a:solidFill>
              </a:rPr>
              <a:t>Databases</a:t>
            </a:r>
            <a:r>
              <a:rPr lang="en-US" sz="3000" dirty="0"/>
              <a:t>: relational DB, SQL, document DB, key-value model</a:t>
            </a:r>
          </a:p>
          <a:p>
            <a:pPr lvl="1">
              <a:lnSpc>
                <a:spcPct val="110000"/>
              </a:lnSpc>
            </a:pPr>
            <a:r>
              <a:rPr lang="en-US" sz="3000" b="1" dirty="0">
                <a:solidFill>
                  <a:schemeClr val="bg1"/>
                </a:solidFill>
              </a:rPr>
              <a:t>Web technologies</a:t>
            </a:r>
            <a:r>
              <a:rPr lang="en-US" sz="3000" b="1" dirty="0"/>
              <a:t>: </a:t>
            </a:r>
            <a:r>
              <a:rPr lang="en-US" sz="3000" dirty="0"/>
              <a:t>HTTP, JS, DOM, AJAX, REST, …</a:t>
            </a:r>
          </a:p>
          <a:p>
            <a:pPr lvl="1">
              <a:lnSpc>
                <a:spcPct val="110000"/>
              </a:lnSpc>
            </a:pPr>
            <a:r>
              <a:rPr lang="en-US" sz="3000" b="1" dirty="0">
                <a:solidFill>
                  <a:schemeClr val="bg1"/>
                </a:solidFill>
              </a:rPr>
              <a:t>Software engineering</a:t>
            </a:r>
            <a:r>
              <a:rPr lang="en-US" sz="3000" b="1" dirty="0"/>
              <a:t>: </a:t>
            </a:r>
            <a:r>
              <a:rPr lang="en-US" sz="3000" dirty="0"/>
              <a:t>source control, agile, …</a:t>
            </a:r>
          </a:p>
          <a:p>
            <a:pPr>
              <a:lnSpc>
                <a:spcPct val="110000"/>
              </a:lnSpc>
            </a:pPr>
            <a:r>
              <a:rPr lang="en-US" sz="3200" b="1" dirty="0">
                <a:solidFill>
                  <a:schemeClr val="bg1"/>
                </a:solidFill>
              </a:rPr>
              <a:t>SoftUni</a:t>
            </a:r>
            <a:r>
              <a:rPr lang="en-US" sz="3200" dirty="0"/>
              <a:t> Curriculum: </a:t>
            </a:r>
            <a:r>
              <a:rPr lang="en-US" sz="3200" dirty="0">
                <a:hlinkClick r:id="rId3"/>
              </a:rPr>
              <a:t>Professional Modules</a:t>
            </a:r>
            <a:endParaRPr lang="en-US" sz="3200" dirty="0"/>
          </a:p>
          <a:p>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pPr>
            <a:r>
              <a:rPr lang="en-US" sz="3800" b="1" dirty="0">
                <a:solidFill>
                  <a:schemeClr val="bg1"/>
                </a:solidFill>
              </a:rPr>
              <a:t>Programming language and technologies</a:t>
            </a:r>
            <a:endParaRPr lang="bg-BG" sz="3800" b="1" dirty="0">
              <a:solidFill>
                <a:schemeClr val="bg1"/>
              </a:solidFill>
            </a:endParaRPr>
          </a:p>
          <a:p>
            <a:pPr lvl="1">
              <a:lnSpc>
                <a:spcPct val="107000"/>
              </a:lnSpc>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49091</TotalTime>
  <Words>16386</Words>
  <Application>Microsoft Office PowerPoint</Application>
  <PresentationFormat>Widescreen</PresentationFormat>
  <Paragraphs>1966</Paragraphs>
  <Slides>69</Slides>
  <Notes>61</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맑은 고딕</vt: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Yoana</cp:lastModifiedBy>
  <cp:revision>1566</cp:revision>
  <dcterms:created xsi:type="dcterms:W3CDTF">2018-05-23T13:08:44Z</dcterms:created>
  <dcterms:modified xsi:type="dcterms:W3CDTF">2021-05-18T08:36:39Z</dcterms:modified>
  <cp:category>programming;education;software development</cp:category>
</cp:coreProperties>
</file>